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375" r:id="rId4"/>
    <p:sldId id="359" r:id="rId5"/>
    <p:sldId id="476" r:id="rId6"/>
    <p:sldId id="504" r:id="rId7"/>
    <p:sldId id="355" r:id="rId8"/>
    <p:sldId id="479" r:id="rId9"/>
    <p:sldId id="507" r:id="rId10"/>
    <p:sldId id="499" r:id="rId11"/>
    <p:sldId id="505" r:id="rId12"/>
    <p:sldId id="358" r:id="rId13"/>
    <p:sldId id="356" r:id="rId14"/>
    <p:sldId id="506" r:id="rId15"/>
    <p:sldId id="486" r:id="rId16"/>
    <p:sldId id="487" r:id="rId17"/>
    <p:sldId id="488" r:id="rId18"/>
    <p:sldId id="491" r:id="rId19"/>
    <p:sldId id="492" r:id="rId20"/>
    <p:sldId id="490" r:id="rId21"/>
    <p:sldId id="501" r:id="rId22"/>
    <p:sldId id="305" r:id="rId2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FFFFC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Frick" userId="304b0b90-c602-4570-a1fd-e1e0945de910" providerId="ADAL" clId="{C950D862-CB18-4453-80ED-950F5B1A454A}"/>
    <pc:docChg chg="delSld modSld">
      <pc:chgData name="Roman Frick" userId="304b0b90-c602-4570-a1fd-e1e0945de910" providerId="ADAL" clId="{C950D862-CB18-4453-80ED-950F5B1A454A}" dt="2026-03-30T20:14:58.927" v="4" actId="47"/>
      <pc:docMkLst>
        <pc:docMk/>
      </pc:docMkLst>
      <pc:sldChg chg="modSp mod">
        <pc:chgData name="Roman Frick" userId="304b0b90-c602-4570-a1fd-e1e0945de910" providerId="ADAL" clId="{C950D862-CB18-4453-80ED-950F5B1A454A}" dt="2026-03-30T20:14:52.057" v="1" actId="20577"/>
        <pc:sldMkLst>
          <pc:docMk/>
          <pc:sldMk cId="3289715975" sldId="305"/>
        </pc:sldMkLst>
        <pc:spChg chg="mod">
          <ac:chgData name="Roman Frick" userId="304b0b90-c602-4570-a1fd-e1e0945de910" providerId="ADAL" clId="{C950D862-CB18-4453-80ED-950F5B1A454A}" dt="2026-03-30T20:14:52.057" v="1" actId="20577"/>
          <ac:spMkLst>
            <pc:docMk/>
            <pc:sldMk cId="3289715975" sldId="305"/>
            <ac:spMk id="3" creationId="{2CADC86C-3C04-4A25-9F76-090B8F34CAD9}"/>
          </ac:spMkLst>
        </pc:spChg>
      </pc:sldChg>
      <pc:sldChg chg="del">
        <pc:chgData name="Roman Frick" userId="304b0b90-c602-4570-a1fd-e1e0945de910" providerId="ADAL" clId="{C950D862-CB18-4453-80ED-950F5B1A454A}" dt="2026-03-30T20:14:57.025" v="2" actId="47"/>
        <pc:sldMkLst>
          <pc:docMk/>
          <pc:sldMk cId="3808748661" sldId="495"/>
        </pc:sldMkLst>
      </pc:sldChg>
      <pc:sldChg chg="del">
        <pc:chgData name="Roman Frick" userId="304b0b90-c602-4570-a1fd-e1e0945de910" providerId="ADAL" clId="{C950D862-CB18-4453-80ED-950F5B1A454A}" dt="2026-03-30T20:14:57.958" v="3" actId="47"/>
        <pc:sldMkLst>
          <pc:docMk/>
          <pc:sldMk cId="494501907" sldId="496"/>
        </pc:sldMkLst>
      </pc:sldChg>
      <pc:sldChg chg="del">
        <pc:chgData name="Roman Frick" userId="304b0b90-c602-4570-a1fd-e1e0945de910" providerId="ADAL" clId="{C950D862-CB18-4453-80ED-950F5B1A454A}" dt="2026-03-30T20:14:58.927" v="4" actId="47"/>
        <pc:sldMkLst>
          <pc:docMk/>
          <pc:sldMk cId="2246980876" sldId="4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D5E0-29FF-4A38-A6CD-DCD34E23D148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84ED-8D33-441E-BF63-F39297888B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85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84ED-8D33-441E-BF63-F39297888B6D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607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9F1EA-0E7D-C746-8438-FE957DEE38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9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lb, Screenshot enthält.&#10;&#10;Automatisch generierte Beschreibung">
            <a:extLst>
              <a:ext uri="{FF2B5EF4-FFF2-40B4-BE49-F238E27FC236}">
                <a16:creationId xmlns:a16="http://schemas.microsoft.com/office/drawing/2014/main" id="{26593C04-5FDD-8E5B-A0F6-794E7EDDE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ACC7CB-F19F-111F-F666-FB064469F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4" y="1316038"/>
            <a:ext cx="5400676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F2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881326-354E-2D87-57D1-E2D0D0872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24" y="3840163"/>
            <a:ext cx="540067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FC138-302D-0FD3-C6DC-2D46BD3E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95AEEB-19DB-CE87-8A28-24CF75C6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09909C-658D-D5CC-153A-1672F5BF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0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1FD22-B394-9383-7A4E-3F61B138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709A30-9DFA-62D1-FFA6-2A5E8C53F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904691-619A-E6D6-FF31-6F988E10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F6CCE7-9EAB-9D79-9059-D1B11D38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7CB400-8842-413E-0B5E-2CBC3D74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2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90BDD0-5224-6BEA-1637-53CC0CA36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1CD8DA-D984-D29E-4116-668A372BE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94765F-0A8E-5B47-A776-59A52566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41402-3078-6AF5-AF90-E6339123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08B0F4-8174-2CA2-B5CD-15CA3117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929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EDC1A1-3498-8A4A-8FF9-C48751732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842" y="651587"/>
            <a:ext cx="9932298" cy="120410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Titel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EBD76-6B02-EF40-8572-14AC42676D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7388" y="2339975"/>
            <a:ext cx="9922341" cy="3308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200"/>
            </a:lvl1pPr>
          </a:lstStyle>
          <a:p>
            <a:pPr lvl="0"/>
            <a:r>
              <a:rPr lang="de-DE" dirty="0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175213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EDC1A1-3498-8A4A-8FF9-C48751732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842" y="651587"/>
            <a:ext cx="9932298" cy="120410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Titel bearbeiten</a:t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7C4A1C-9F3D-AF4A-A5A4-EBDF1EEE5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23706" y="3258235"/>
            <a:ext cx="3726933" cy="2588819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DC0FDD9-D581-A441-B130-99D10B76BE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7387" y="2339975"/>
            <a:ext cx="9922341" cy="330835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/>
            </a:lvl1pPr>
          </a:lstStyle>
          <a:p>
            <a:pPr lvl="0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10921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429AA-3B37-330D-8F3E-A4DDC0A8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4475A-8BEF-28F6-214E-4AC72563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486750-8685-BE29-24F6-33931E3A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44796C-29C0-324C-FDA8-39695EEC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204AB-8FEF-968E-13FF-E6C19476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7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51283-F17C-1AE8-2203-2920505D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B8C556-CE6A-9402-CB3A-7E236250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B16BC9-8740-71AF-6115-7E51BB90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EB9F4-C646-3F28-24E3-AEB3DF4B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94CF82-BD18-33A8-AA5A-C922E48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1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10F23-8EC4-8F74-401E-32F38D5B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456C8-E7D3-8762-7C2A-829F5BA8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B33243-B155-7013-ED51-2B007236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180D50-E88C-0B33-87CD-48F8C81B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BD237C-0A8D-6B3B-AFB8-5E98C368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725149-B4BF-79E8-555B-3AA206A3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08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7AB63-C8D9-6AF7-D30E-009B3C9F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4D9634-5F17-9A96-2744-E499CE646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B8B366-4AF5-EEFE-6858-EB7D44A1A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958083-127E-F83A-8653-108FE308D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B4CD25-4D00-740B-6EC2-E11AD80AE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EF6DF2-0C24-C2D0-DD7E-4CA1BE81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AD62DE-F376-FB1B-15CF-ED9DE6B2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DAD478-529F-875D-B3AD-C1BAFD46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19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5DDCB-33C0-1402-C5B6-DC10370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ED83F1-2A69-428B-7119-9F4E8B2F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35C8AD-224C-F84D-6B36-F16FAC95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0CABE0-29C1-1E69-F4C7-6576732C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053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F11007-F65C-D717-4BA9-87651959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ED6C7A-D7D8-235D-FC58-5084F625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BBF0EA-1931-502F-6AF6-2A7F8B11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26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78E13-B954-0404-83C1-EE538605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3B691-5FA0-15FC-BB3D-CA8D7428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F076A0-39D6-3CC6-1EC6-4DC58460B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D0EDC9-C9C5-42C1-7E81-1E5319B4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EB9ABA-FE24-9F89-BB6A-806E135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0F8C09-FCCD-8431-3F4F-E9FF5BE1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628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5EB4-FA31-9CAD-670C-F6898341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9CD1F9-9563-7EAA-72AF-E85DAFB86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83D68C-715F-201F-BD36-360FFF1DC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4504CB-57DB-9A2C-945D-B4EF5C85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E23D2-9731-4D32-B88E-F380B76F3C03}" type="datetimeFigureOut">
              <a:rPr lang="de-CH" smtClean="0"/>
              <a:t>30.03.2026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20407-A205-B9E2-640B-A9625BD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102655-9FC7-720F-15A1-5E08C501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0DED-B23E-48EC-9477-E2CFFFB7D8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139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lb enthält.&#10;&#10;Automatisch generierte Beschreibung">
            <a:extLst>
              <a:ext uri="{FF2B5EF4-FFF2-40B4-BE49-F238E27FC236}">
                <a16:creationId xmlns:a16="http://schemas.microsoft.com/office/drawing/2014/main" id="{9A711320-9D84-4FE0-2619-334356B785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589"/>
            <a:ext cx="10158730" cy="5714286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5266EC-7180-58AD-4143-119A78A3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B7D83-222E-1D3B-B95F-6E21C9AF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B17DA-3FD9-3258-7612-C6A0ADF7D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47D98-2EBD-6BDF-E61D-6A2A2A74F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0DED-B23E-48EC-9477-E2CFFFB7D870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88DC9493-9C1D-DEE0-49A6-0D4166EB0AA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62" y="6092111"/>
            <a:ext cx="2679838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0AA7B-89B1-574F-3C5A-4E80CBC53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96" y="1504240"/>
            <a:ext cx="10776170" cy="2387600"/>
          </a:xfrm>
        </p:spPr>
        <p:txBody>
          <a:bodyPr>
            <a:noAutofit/>
          </a:bodyPr>
          <a:lstStyle/>
          <a:p>
            <a:pPr algn="l"/>
            <a:r>
              <a:rPr lang="de-CH" sz="4400" dirty="0"/>
              <a:t>     </a:t>
            </a:r>
            <a:r>
              <a:rPr lang="de-CH" sz="5400" b="1" dirty="0"/>
              <a:t>Dorfkorporation  </a:t>
            </a:r>
            <a:r>
              <a:rPr lang="de-CH" sz="5400" b="1" dirty="0">
                <a:solidFill>
                  <a:schemeClr val="tx1"/>
                </a:solidFill>
              </a:rPr>
              <a:t>Schwarzenbach</a:t>
            </a:r>
            <a:br>
              <a:rPr lang="de-CH" sz="5400" b="1" dirty="0"/>
            </a:br>
            <a:r>
              <a:rPr lang="de-CH" sz="5400" b="1" dirty="0"/>
              <a:t>Bürgerversammlung </a:t>
            </a:r>
            <a:r>
              <a:rPr lang="de-CH" sz="5400" b="1" dirty="0">
                <a:solidFill>
                  <a:schemeClr val="tx1"/>
                </a:solidFill>
              </a:rPr>
              <a:t>2026</a:t>
            </a:r>
            <a:br>
              <a:rPr lang="de-CH" sz="4000" dirty="0">
                <a:solidFill>
                  <a:schemeClr val="tx1"/>
                </a:solidFill>
              </a:rPr>
            </a:br>
            <a:br>
              <a:rPr lang="de-CH" sz="4000" dirty="0">
                <a:solidFill>
                  <a:schemeClr val="tx1"/>
                </a:solidFill>
              </a:rPr>
            </a:br>
            <a:r>
              <a:rPr lang="de-CH" sz="2400" dirty="0"/>
              <a:t>24. März 2026 / 19:30 Uhr</a:t>
            </a:r>
            <a:endParaRPr lang="de-CH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7EE0D2-B107-8911-21BA-0ED0EA40C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589" y="3891840"/>
            <a:ext cx="5737411" cy="1343971"/>
          </a:xfrm>
        </p:spPr>
        <p:txBody>
          <a:bodyPr>
            <a:noAutofit/>
          </a:bodyPr>
          <a:lstStyle/>
          <a:p>
            <a:pPr algn="l"/>
            <a:r>
              <a:rPr lang="de-CH" sz="3200" dirty="0">
                <a:solidFill>
                  <a:schemeClr val="tx1"/>
                </a:solidFill>
              </a:rPr>
              <a:t>Referat Emanuel Hofer, IBG</a:t>
            </a:r>
          </a:p>
          <a:p>
            <a:pPr algn="l"/>
            <a:r>
              <a:rPr lang="de-CH" sz="3200" dirty="0">
                <a:solidFill>
                  <a:schemeClr val="tx1"/>
                </a:solidFill>
              </a:rPr>
              <a:t>Erklärungen zum Mantelerlass</a:t>
            </a:r>
          </a:p>
        </p:txBody>
      </p:sp>
    </p:spTree>
    <p:extLst>
      <p:ext uri="{BB962C8B-B14F-4D97-AF65-F5344CB8AC3E}">
        <p14:creationId xmlns:p14="http://schemas.microsoft.com/office/powerpoint/2010/main" val="410261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CB19F92-F8E0-DF26-25FB-A968C6E9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9" y="616138"/>
            <a:ext cx="10674426" cy="1325563"/>
          </a:xfrm>
        </p:spPr>
        <p:txBody>
          <a:bodyPr>
            <a:normAutofit/>
          </a:bodyPr>
          <a:lstStyle/>
          <a:p>
            <a:r>
              <a:rPr lang="de-CH" sz="4400" b="0" dirty="0">
                <a:latin typeface="+mn-lt"/>
              </a:rPr>
              <a:t>2) Tarifstruktur Netznutzung</a:t>
            </a:r>
            <a:br>
              <a:rPr lang="de-CH" sz="4400" b="0" dirty="0">
                <a:latin typeface="+mn-lt"/>
              </a:rPr>
            </a:br>
            <a:r>
              <a:rPr lang="de-CH" sz="3600" b="0" dirty="0">
                <a:latin typeface="+mn-lt"/>
              </a:rPr>
              <a:t>Erklärung Leistung</a:t>
            </a:r>
            <a:endParaRPr lang="de-CH" sz="4400" b="0" dirty="0">
              <a:latin typeface="+mn-lt"/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5C2A26A3-D002-5DE8-E6CA-B39CF22FAB74}"/>
              </a:ext>
            </a:extLst>
          </p:cNvPr>
          <p:cNvSpPr txBox="1">
            <a:spLocks/>
          </p:cNvSpPr>
          <p:nvPr/>
        </p:nvSpPr>
        <p:spPr>
          <a:xfrm>
            <a:off x="688339" y="2017058"/>
            <a:ext cx="10095617" cy="287561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de-CH" sz="2800" b="1" dirty="0"/>
              <a:t>Arbeit</a:t>
            </a:r>
            <a:r>
              <a:rPr lang="de-CH" sz="2800" dirty="0"/>
              <a:t> (kWh) =&gt; 2 Harasse Mineralwasser ins 3. OG tragen</a:t>
            </a:r>
          </a:p>
          <a:p>
            <a:pPr marL="457200" indent="-457200">
              <a:buFontTx/>
              <a:buChar char="-"/>
            </a:pPr>
            <a:r>
              <a:rPr lang="de-CH" sz="2800" b="1" dirty="0"/>
              <a:t>Leistung</a:t>
            </a:r>
            <a:r>
              <a:rPr lang="de-CH" sz="2800" dirty="0"/>
              <a:t> (kW) =&gt; 1- oder 2-mal laufen</a:t>
            </a:r>
            <a:br>
              <a:rPr lang="de-CH" sz="2800" dirty="0"/>
            </a:br>
            <a:r>
              <a:rPr lang="de-CH" sz="2800" dirty="0"/>
              <a:t>Bei einem Mal laufen benötigt man die doppelte Leistung</a:t>
            </a:r>
          </a:p>
          <a:p>
            <a:pPr marL="457200" indent="-457200">
              <a:buFontTx/>
              <a:buChar char="-"/>
            </a:pPr>
            <a:endParaRPr lang="de-CH" sz="2800" dirty="0"/>
          </a:p>
          <a:p>
            <a:r>
              <a:rPr lang="de-CH" sz="2800" dirty="0"/>
              <a:t>Die </a:t>
            </a:r>
            <a:r>
              <a:rPr lang="de-CH" sz="2800" b="1" dirty="0"/>
              <a:t>Leistung</a:t>
            </a:r>
            <a:r>
              <a:rPr lang="de-CH" sz="2800" dirty="0"/>
              <a:t> für alle angeschlossenen Verbraucher muss durch die DKS jederzeit bereitgestellt werden, damit es nicht zu Netzausfällen durch Überlast kommt =&gt; Leistungsreserve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EA4674-9A61-20DF-B726-2A5DCC0036F8}"/>
              </a:ext>
            </a:extLst>
          </p:cNvPr>
          <p:cNvSpPr txBox="1"/>
          <p:nvPr/>
        </p:nvSpPr>
        <p:spPr>
          <a:xfrm>
            <a:off x="688339" y="5068424"/>
            <a:ext cx="1082428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Zum Beispiel Treppenhaus: Wenn alle Bewohner gleichzeitig ihr Wasser in die Wohnung tragen wird das Treppenhaus zu eng.</a:t>
            </a:r>
          </a:p>
        </p:txBody>
      </p:sp>
    </p:spTree>
    <p:extLst>
      <p:ext uri="{BB962C8B-B14F-4D97-AF65-F5344CB8AC3E}">
        <p14:creationId xmlns:p14="http://schemas.microsoft.com/office/powerpoint/2010/main" val="27081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C8EB-C754-0FE5-B325-520BAF98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B238B-6E97-AE6D-99A8-8029B31F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365125"/>
            <a:ext cx="10663518" cy="1325563"/>
          </a:xfrm>
        </p:spPr>
        <p:txBody>
          <a:bodyPr>
            <a:normAutofit/>
          </a:bodyPr>
          <a:lstStyle/>
          <a:p>
            <a:r>
              <a:rPr lang="de-DE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3) Ladeinfrastrukturen</a:t>
            </a:r>
            <a:endParaRPr lang="de-CH" sz="5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CCF7D-8FBD-E559-879C-B9DBD777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2268071"/>
            <a:ext cx="10663518" cy="3908892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buFontTx/>
              <a:buChar char="-"/>
            </a:pPr>
            <a:r>
              <a:rPr lang="de-DE" dirty="0"/>
              <a:t>Tarifansatz für Leistungskomponente: CHF 3 / kW</a:t>
            </a:r>
            <a:br>
              <a:rPr lang="de-DE" dirty="0"/>
            </a:br>
            <a:r>
              <a:rPr lang="de-DE" dirty="0"/>
              <a:t>(höher als im Haushalt: CHF 1.50 / kW)</a:t>
            </a:r>
          </a:p>
          <a:p>
            <a:pPr marL="457200" indent="-457200">
              <a:lnSpc>
                <a:spcPts val="2800"/>
              </a:lnSpc>
              <a:buFontTx/>
              <a:buChar char="-"/>
            </a:pPr>
            <a:r>
              <a:rPr lang="de-DE" dirty="0"/>
              <a:t>Ursache: Lastgang =&gt; Hohe Leistungsspitzen und </a:t>
            </a:r>
            <a:r>
              <a:rPr lang="de-DE" dirty="0" err="1"/>
              <a:t>unregelmässiger</a:t>
            </a:r>
            <a:r>
              <a:rPr lang="de-DE" dirty="0"/>
              <a:t> Bezug / Gleichzeitiges Laden</a:t>
            </a:r>
          </a:p>
          <a:p>
            <a:pPr marL="457200" indent="-457200">
              <a:lnSpc>
                <a:spcPts val="2800"/>
              </a:lnSpc>
              <a:buFontTx/>
              <a:buChar char="-"/>
            </a:pPr>
            <a:r>
              <a:rPr lang="de-DE" dirty="0"/>
              <a:t>Bereitstellen hoher Leistungsreserven bei reinen     Ladeinfrastrukturen =&gt; speziell Tankstellen mit </a:t>
            </a:r>
            <a:r>
              <a:rPr lang="de-DE" dirty="0" err="1"/>
              <a:t>grosser</a:t>
            </a:r>
            <a:r>
              <a:rPr lang="de-DE" dirty="0"/>
              <a:t> Leistung</a:t>
            </a:r>
          </a:p>
          <a:p>
            <a:pPr marL="457200" indent="-457200">
              <a:lnSpc>
                <a:spcPts val="2800"/>
              </a:lnSpc>
              <a:buFontTx/>
              <a:buChar char="-"/>
            </a:pPr>
            <a:r>
              <a:rPr lang="de-DE" dirty="0"/>
              <a:t>100% erneuerbare Energie</a:t>
            </a:r>
          </a:p>
          <a:p>
            <a:pPr marL="457200" indent="-457200">
              <a:lnSpc>
                <a:spcPts val="2800"/>
              </a:lnSpc>
              <a:buFontTx/>
              <a:buChar char="-"/>
            </a:pPr>
            <a:r>
              <a:rPr lang="de-DE" dirty="0"/>
              <a:t>Entlastung Grundversorgung =&gt; Verursacherprinzip</a:t>
            </a:r>
          </a:p>
        </p:txBody>
      </p:sp>
    </p:spTree>
    <p:extLst>
      <p:ext uri="{BB962C8B-B14F-4D97-AF65-F5344CB8AC3E}">
        <p14:creationId xmlns:p14="http://schemas.microsoft.com/office/powerpoint/2010/main" val="41714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AE8ED3-5416-B1FB-B74D-006DB03A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43" y="1292065"/>
            <a:ext cx="7527064" cy="32754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8F0C3D-1EE9-5478-8589-BED142D8B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32" y="3754234"/>
            <a:ext cx="10555173" cy="2022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CBB985E-8FEA-8977-3F5C-BEBCCA7D311F}"/>
              </a:ext>
            </a:extLst>
          </p:cNvPr>
          <p:cNvSpPr txBox="1">
            <a:spLocks/>
          </p:cNvSpPr>
          <p:nvPr/>
        </p:nvSpPr>
        <p:spPr>
          <a:xfrm>
            <a:off x="690282" y="365125"/>
            <a:ext cx="10663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0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3) Ladeinfrastrukturen</a:t>
            </a:r>
            <a:endParaRPr lang="de-CH" sz="6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18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41D059CF-648E-F131-0E29-3D89D97F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" y="1777311"/>
            <a:ext cx="10439400" cy="419281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BF1B001-9990-9F38-9A3C-38EA40F51DD9}"/>
              </a:ext>
            </a:extLst>
          </p:cNvPr>
          <p:cNvSpPr/>
          <p:nvPr/>
        </p:nvSpPr>
        <p:spPr>
          <a:xfrm>
            <a:off x="683045" y="1545147"/>
            <a:ext cx="6440247" cy="34558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7739062-18C3-9EFF-690D-E86DEA299ED5}"/>
              </a:ext>
            </a:extLst>
          </p:cNvPr>
          <p:cNvSpPr/>
          <p:nvPr/>
        </p:nvSpPr>
        <p:spPr>
          <a:xfrm>
            <a:off x="598435" y="1426610"/>
            <a:ext cx="11096853" cy="427427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3FAF2-5C19-28B5-B54F-58CD20DBF8E2}"/>
              </a:ext>
            </a:extLst>
          </p:cNvPr>
          <p:cNvSpPr txBox="1"/>
          <p:nvPr/>
        </p:nvSpPr>
        <p:spPr>
          <a:xfrm>
            <a:off x="822555" y="5864554"/>
            <a:ext cx="598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CH" sz="1400" dirty="0">
                <a:solidFill>
                  <a:schemeClr val="accent5">
                    <a:lumMod val="75000"/>
                  </a:schemeClr>
                </a:solidFill>
              </a:rPr>
              <a:t>ZEV:	</a:t>
            </a:r>
            <a:r>
              <a:rPr lang="de-CH" sz="1400" b="1" dirty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de-CH" sz="1400" dirty="0">
                <a:solidFill>
                  <a:schemeClr val="accent5">
                    <a:lumMod val="75000"/>
                  </a:schemeClr>
                </a:solidFill>
              </a:rPr>
              <a:t>usammenschluss zum </a:t>
            </a:r>
            <a:r>
              <a:rPr lang="de-CH" sz="14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de-CH" sz="1400" dirty="0">
                <a:solidFill>
                  <a:schemeClr val="accent5">
                    <a:lumMod val="75000"/>
                  </a:schemeClr>
                </a:solidFill>
              </a:rPr>
              <a:t>igen</a:t>
            </a:r>
            <a:r>
              <a:rPr lang="de-CH" sz="14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de-CH" sz="1400" dirty="0">
                <a:solidFill>
                  <a:schemeClr val="accent5">
                    <a:lumMod val="75000"/>
                  </a:schemeClr>
                </a:solidFill>
              </a:rPr>
              <a:t>erbrauch (bisher)</a:t>
            </a:r>
          </a:p>
          <a:p>
            <a:pPr>
              <a:tabLst>
                <a:tab pos="447675" algn="l"/>
              </a:tabLst>
            </a:pPr>
            <a:r>
              <a:rPr lang="de-CH" sz="1400" dirty="0" err="1">
                <a:solidFill>
                  <a:srgbClr val="FF0000"/>
                </a:solidFill>
              </a:rPr>
              <a:t>vZEV</a:t>
            </a:r>
            <a:r>
              <a:rPr lang="de-CH" sz="1400" dirty="0">
                <a:solidFill>
                  <a:srgbClr val="FF0000"/>
                </a:solidFill>
              </a:rPr>
              <a:t>:	</a:t>
            </a:r>
            <a:r>
              <a:rPr lang="de-CH" sz="1400" b="1" dirty="0">
                <a:solidFill>
                  <a:srgbClr val="FF0000"/>
                </a:solidFill>
              </a:rPr>
              <a:t>v</a:t>
            </a:r>
            <a:r>
              <a:rPr lang="de-CH" sz="1400" dirty="0">
                <a:solidFill>
                  <a:srgbClr val="FF0000"/>
                </a:solidFill>
              </a:rPr>
              <a:t>irtueller </a:t>
            </a:r>
            <a:r>
              <a:rPr lang="de-CH" sz="1400" b="1" dirty="0">
                <a:solidFill>
                  <a:srgbClr val="FF0000"/>
                </a:solidFill>
              </a:rPr>
              <a:t>Z</a:t>
            </a:r>
            <a:r>
              <a:rPr lang="de-CH" sz="1400" dirty="0">
                <a:solidFill>
                  <a:srgbClr val="FF0000"/>
                </a:solidFill>
              </a:rPr>
              <a:t>usammenschluss zum </a:t>
            </a:r>
            <a:r>
              <a:rPr lang="de-CH" sz="1400" b="1" dirty="0">
                <a:solidFill>
                  <a:srgbClr val="FF0000"/>
                </a:solidFill>
              </a:rPr>
              <a:t>E</a:t>
            </a:r>
            <a:r>
              <a:rPr lang="de-CH" sz="1400" dirty="0">
                <a:solidFill>
                  <a:srgbClr val="FF0000"/>
                </a:solidFill>
              </a:rPr>
              <a:t>igen</a:t>
            </a:r>
            <a:r>
              <a:rPr lang="de-CH" sz="1400" b="1" dirty="0">
                <a:solidFill>
                  <a:srgbClr val="FF0000"/>
                </a:solidFill>
              </a:rPr>
              <a:t>v</a:t>
            </a:r>
            <a:r>
              <a:rPr lang="de-CH" sz="1400" dirty="0">
                <a:solidFill>
                  <a:srgbClr val="FF0000"/>
                </a:solidFill>
              </a:rPr>
              <a:t>erbrauch (ab 01.01.2025)</a:t>
            </a:r>
          </a:p>
          <a:p>
            <a:pPr>
              <a:tabLst>
                <a:tab pos="447675" algn="l"/>
              </a:tabLst>
            </a:pPr>
            <a:r>
              <a:rPr lang="de-CH" sz="1400" dirty="0">
                <a:solidFill>
                  <a:srgbClr val="00B050"/>
                </a:solidFill>
              </a:rPr>
              <a:t>LEG:	</a:t>
            </a:r>
            <a:r>
              <a:rPr lang="de-CH" sz="1400" b="1" dirty="0">
                <a:solidFill>
                  <a:srgbClr val="00B050"/>
                </a:solidFill>
              </a:rPr>
              <a:t>L</a:t>
            </a:r>
            <a:r>
              <a:rPr lang="de-CH" sz="1400" dirty="0">
                <a:solidFill>
                  <a:srgbClr val="00B050"/>
                </a:solidFill>
              </a:rPr>
              <a:t>okale </a:t>
            </a:r>
            <a:r>
              <a:rPr lang="de-CH" sz="1400" b="1" dirty="0">
                <a:solidFill>
                  <a:srgbClr val="00B050"/>
                </a:solidFill>
              </a:rPr>
              <a:t>E</a:t>
            </a:r>
            <a:r>
              <a:rPr lang="de-CH" sz="1400" dirty="0">
                <a:solidFill>
                  <a:srgbClr val="00B050"/>
                </a:solidFill>
              </a:rPr>
              <a:t>nergie</a:t>
            </a:r>
            <a:r>
              <a:rPr lang="de-CH" sz="1400" b="1" dirty="0">
                <a:solidFill>
                  <a:srgbClr val="00B050"/>
                </a:solidFill>
              </a:rPr>
              <a:t>g</a:t>
            </a:r>
            <a:r>
              <a:rPr lang="de-CH" sz="1400" dirty="0">
                <a:solidFill>
                  <a:srgbClr val="00B050"/>
                </a:solidFill>
              </a:rPr>
              <a:t>emeinschaft (ab 01.01.2026)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902D85C7-B077-430A-9E11-D96E99DF2319}"/>
              </a:ext>
            </a:extLst>
          </p:cNvPr>
          <p:cNvSpPr txBox="1">
            <a:spLocks/>
          </p:cNvSpPr>
          <p:nvPr/>
        </p:nvSpPr>
        <p:spPr>
          <a:xfrm>
            <a:off x="696807" y="409538"/>
            <a:ext cx="9932298" cy="12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4) </a:t>
            </a:r>
            <a:r>
              <a:rPr lang="de-CH" sz="4400" b="0" dirty="0" err="1">
                <a:solidFill>
                  <a:schemeClr val="tx1"/>
                </a:solidFill>
                <a:latin typeface="+mn-lt"/>
              </a:rPr>
              <a:t>vZEV</a:t>
            </a:r>
            <a:r>
              <a:rPr lang="de-CH" sz="4400" b="0" dirty="0">
                <a:solidFill>
                  <a:schemeClr val="tx1"/>
                </a:solidFill>
                <a:latin typeface="+mn-lt"/>
              </a:rPr>
              <a:t> - Voraussetzungen</a:t>
            </a:r>
          </a:p>
        </p:txBody>
      </p:sp>
    </p:spTree>
    <p:extLst>
      <p:ext uri="{BB962C8B-B14F-4D97-AF65-F5344CB8AC3E}">
        <p14:creationId xmlns:p14="http://schemas.microsoft.com/office/powerpoint/2010/main" val="40700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C329-A3DB-02A1-037F-2FA3AA76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D5AB7D-53B7-E2E2-9393-54824D2A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07" y="409538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4) </a:t>
            </a:r>
            <a:r>
              <a:rPr lang="de-CH" sz="4400" b="0" dirty="0" err="1">
                <a:solidFill>
                  <a:schemeClr val="tx1"/>
                </a:solidFill>
                <a:latin typeface="+mn-lt"/>
              </a:rPr>
              <a:t>vZEV</a:t>
            </a:r>
            <a:r>
              <a:rPr lang="de-CH" sz="4400" b="0" dirty="0">
                <a:solidFill>
                  <a:schemeClr val="tx1"/>
                </a:solidFill>
                <a:latin typeface="+mn-lt"/>
              </a:rPr>
              <a:t> - Voraussetzungen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15C74-B256-99DD-5D72-F5360D8C32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807" y="2268070"/>
            <a:ext cx="11047173" cy="3606517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de-CH" sz="2800" dirty="0"/>
              <a:t>Ab gleicher Sammelschiene oder Muffe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Ein Verantwortlicher der die Abrechnungen für die Teilnehmer erstellt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Teilnehmer haften solidarisch 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Produktionsleistung muss zeitgleich verbraucht werden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Die DKS hat </a:t>
            </a:r>
            <a:r>
              <a:rPr lang="de-CH" sz="2800" b="1" dirty="0"/>
              <a:t>einen</a:t>
            </a:r>
            <a:r>
              <a:rPr lang="de-CH" sz="2800" dirty="0"/>
              <a:t> Ansprechpartner und versendet </a:t>
            </a:r>
            <a:r>
              <a:rPr lang="de-CH" sz="2800" b="1" dirty="0"/>
              <a:t>eine</a:t>
            </a:r>
            <a:r>
              <a:rPr lang="de-CH" sz="2800" dirty="0"/>
              <a:t> Rechnung =&gt; virtueller Messpunkt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Die DKS bietet </a:t>
            </a:r>
            <a:r>
              <a:rPr lang="de-CH" sz="2800" b="1" dirty="0"/>
              <a:t>keine</a:t>
            </a:r>
            <a:r>
              <a:rPr lang="de-CH" sz="2800" dirty="0"/>
              <a:t> Abrechnungsdienstleistungen an</a:t>
            </a:r>
          </a:p>
        </p:txBody>
      </p:sp>
    </p:spTree>
    <p:extLst>
      <p:ext uri="{BB962C8B-B14F-4D97-AF65-F5344CB8AC3E}">
        <p14:creationId xmlns:p14="http://schemas.microsoft.com/office/powerpoint/2010/main" val="37130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4E61-E7C8-06DC-9495-15BDC46A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95371FB-AC80-9B2A-05FF-49DDE8A5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07" y="409536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5) LEG</a:t>
            </a:r>
            <a:r>
              <a:rPr lang="de-CH" sz="44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de-CH" sz="4400" b="0" dirty="0">
                <a:solidFill>
                  <a:schemeClr val="tx1"/>
                </a:solidFill>
                <a:latin typeface="+mn-lt"/>
              </a:rPr>
              <a:t>Voraussetzungen</a:t>
            </a:r>
            <a:endParaRPr lang="de-CH" sz="4400" dirty="0">
              <a:latin typeface="+mn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4B1398-0D0D-6A69-E57E-0B9DE8E729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399702"/>
            <a:ext cx="10742158" cy="500109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Tx/>
              <a:buChar char="-"/>
            </a:pPr>
            <a:r>
              <a:rPr lang="de-CH" sz="11200" dirty="0"/>
              <a:t>Gleiche Netzebene (Niederspannung oder Mittelspannung)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Die DKS hat eine Liste mit allen möglichen Partnern auf der Homepage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Produktionsleistung muss zeitgleich verbraucht werden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Die DKS rechnet für alle Kunden die Netznutzung wie auch die von der DKS bezogene Restenergie ab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Die vom Produzenten eingespeiste Energie wird der Produzent mit den Kunden </a:t>
            </a:r>
            <a:r>
              <a:rPr lang="de-CH" sz="11200" b="1" dirty="0"/>
              <a:t>selber</a:t>
            </a:r>
            <a:r>
              <a:rPr lang="de-CH" sz="11200" dirty="0"/>
              <a:t> oder über </a:t>
            </a:r>
            <a:r>
              <a:rPr lang="de-CH" sz="11200" b="1" dirty="0"/>
              <a:t>einen Drittdienstleister </a:t>
            </a:r>
            <a:r>
              <a:rPr lang="de-CH" sz="11200" dirty="0"/>
              <a:t>abrechnen    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Produzent muss mindestens 5% der Anschlussleistung erzeugen können</a:t>
            </a:r>
          </a:p>
          <a:p>
            <a:pPr marL="457200" indent="-457200">
              <a:buFontTx/>
              <a:buChar char="-"/>
            </a:pPr>
            <a:r>
              <a:rPr lang="de-CH" sz="11200" dirty="0"/>
              <a:t>Reduktion Netznutzung je nach LEG: 20% oder 40% auf LEG-Strom</a:t>
            </a:r>
          </a:p>
          <a:p>
            <a:pPr marL="457200" indent="-457200">
              <a:buFontTx/>
              <a:buChar char="-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2485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F6A8-F01B-501F-50BA-BADBB55A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C47E5A-B927-892D-404C-D309C289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08" y="409542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5) LEG</a:t>
            </a:r>
            <a:r>
              <a:rPr lang="de-CH" sz="44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de-CH" sz="4400" b="0" dirty="0">
                <a:solidFill>
                  <a:schemeClr val="tx1"/>
                </a:solidFill>
                <a:latin typeface="+mn-lt"/>
              </a:rPr>
              <a:t>Voraussetzungen</a:t>
            </a:r>
            <a:endParaRPr lang="de-CH" sz="4400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DBCE81-CCBB-7248-701C-2709B98B1966}"/>
              </a:ext>
            </a:extLst>
          </p:cNvPr>
          <p:cNvSpPr txBox="1"/>
          <p:nvPr/>
        </p:nvSpPr>
        <p:spPr>
          <a:xfrm>
            <a:off x="806824" y="5429206"/>
            <a:ext cx="825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Gleichfarbige Gebäude = gleiche Trafostation; Reduktion Netznutzung 40 %</a:t>
            </a:r>
          </a:p>
          <a:p>
            <a:r>
              <a:rPr lang="de-CH" sz="2000" dirty="0"/>
              <a:t>Unterschiedliche Farben = andere Trafostation; Reduktion Netznutzung 20 %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F560F7-2208-FDB9-7DB4-53B8F74C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9" y="1481576"/>
            <a:ext cx="9169562" cy="38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357F-202B-CF7F-95CE-D1F6EAFC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A64D2D6-F4AC-0BDD-B6C2-5AD2804B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52" y="409537"/>
            <a:ext cx="9924787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5) LEG</a:t>
            </a:r>
            <a:r>
              <a:rPr lang="de-CH" sz="44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de-CH" sz="4400" b="0" dirty="0">
                <a:solidFill>
                  <a:schemeClr val="tx1"/>
                </a:solidFill>
                <a:latin typeface="+mn-lt"/>
              </a:rPr>
              <a:t>Voraussetzungen</a:t>
            </a:r>
            <a:endParaRPr lang="de-CH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B6A38C-2392-B5A5-1590-A03A840E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382" y="1203375"/>
            <a:ext cx="3833177" cy="43692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4F4DE9-296A-C887-DDD0-934EC1BE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52" y="1810286"/>
            <a:ext cx="7079282" cy="380550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A0A42CB-E97E-B435-0BDC-04C322E1B178}"/>
              </a:ext>
            </a:extLst>
          </p:cNvPr>
          <p:cNvSpPr/>
          <p:nvPr/>
        </p:nvSpPr>
        <p:spPr>
          <a:xfrm>
            <a:off x="5697123" y="2971264"/>
            <a:ext cx="1540439" cy="213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0AE80B1-1231-EE5F-FB00-029C1D8F72FE}"/>
              </a:ext>
            </a:extLst>
          </p:cNvPr>
          <p:cNvSpPr/>
          <p:nvPr/>
        </p:nvSpPr>
        <p:spPr>
          <a:xfrm>
            <a:off x="887506" y="3482061"/>
            <a:ext cx="4563036" cy="270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15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DEA0C-F8D1-0EDB-3DD4-00B3288CD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27C965-BAFB-E6FA-8177-AAB41F79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2" y="409542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6) Rückliefertarif ab 2026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DE416-091C-A5B5-8058-8C7BC1313A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7464" y="1448196"/>
            <a:ext cx="9922341" cy="566252"/>
          </a:xfrm>
        </p:spPr>
        <p:txBody>
          <a:bodyPr/>
          <a:lstStyle/>
          <a:p>
            <a:r>
              <a:rPr lang="de-CH" sz="2800" dirty="0"/>
              <a:t>Vergütung </a:t>
            </a:r>
            <a:r>
              <a:rPr lang="de-CH" sz="2800" b="1" dirty="0"/>
              <a:t>A) Mindestvergütung </a:t>
            </a:r>
            <a:r>
              <a:rPr lang="de-CH" sz="2800" dirty="0"/>
              <a:t>oder </a:t>
            </a:r>
            <a:r>
              <a:rPr lang="de-CH" sz="2800" b="1" dirty="0"/>
              <a:t>B) Referenzmarktpreis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5E96A0-5A65-1B3C-6194-8BFB0170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82" y="2577717"/>
            <a:ext cx="9221487" cy="257210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B8B262-C8F0-D444-6A30-7EB62EAEE514}"/>
              </a:ext>
            </a:extLst>
          </p:cNvPr>
          <p:cNvSpPr txBox="1"/>
          <p:nvPr/>
        </p:nvSpPr>
        <p:spPr>
          <a:xfrm rot="20821139">
            <a:off x="661451" y="3745740"/>
            <a:ext cx="11143843" cy="461665"/>
          </a:xfrm>
          <a:prstGeom prst="rect">
            <a:avLst/>
          </a:prstGeom>
          <a:solidFill>
            <a:srgbClr val="FFF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/>
              <a:t>Anlagenleistung entspricht Generatoren Leistung =&gt; Installierte Modul-Leistung</a:t>
            </a:r>
          </a:p>
        </p:txBody>
      </p:sp>
    </p:spTree>
    <p:extLst>
      <p:ext uri="{BB962C8B-B14F-4D97-AF65-F5344CB8AC3E}">
        <p14:creationId xmlns:p14="http://schemas.microsoft.com/office/powerpoint/2010/main" val="7330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F666-CF7F-08AD-B935-05F4853D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3487DD-4EB2-F5FD-2AC4-B2674079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2" y="409538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6) Rückliefertarif ab 2026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A6C186-718E-EFDC-E9C7-E4BE98E5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1" y="2112605"/>
            <a:ext cx="11960484" cy="417575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ED8016-B570-4D71-6F1A-921DC4A7B407}"/>
              </a:ext>
            </a:extLst>
          </p:cNvPr>
          <p:cNvSpPr txBox="1"/>
          <p:nvPr/>
        </p:nvSpPr>
        <p:spPr>
          <a:xfrm>
            <a:off x="5588732" y="2939976"/>
            <a:ext cx="5645492" cy="101566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highlight>
                  <a:srgbClr val="FFFF00"/>
                </a:highlight>
              </a:rPr>
              <a:t>Berechnungsformel für Mindestvergütung</a:t>
            </a:r>
          </a:p>
          <a:p>
            <a:pPr algn="ctr"/>
            <a:r>
              <a:rPr lang="de-CH" sz="2000" dirty="0">
                <a:highlight>
                  <a:srgbClr val="FFFF00"/>
                </a:highlight>
              </a:rPr>
              <a:t>180:Anlageleistung = Mindestvergütung in Rp/kWh</a:t>
            </a:r>
          </a:p>
          <a:p>
            <a:pPr algn="ctr"/>
            <a:r>
              <a:rPr lang="de-CH" sz="2000" dirty="0">
                <a:highlight>
                  <a:srgbClr val="FFFF00"/>
                </a:highlight>
              </a:rPr>
              <a:t>(180:60kW = 3Rp/kWh)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44451BA-AE3A-C0B2-4B7D-670D2098F2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A74CB3F-E4B9-9443-DD26-0816C495B685}"/>
              </a:ext>
            </a:extLst>
          </p:cNvPr>
          <p:cNvSpPr txBox="1">
            <a:spLocks/>
          </p:cNvSpPr>
          <p:nvPr/>
        </p:nvSpPr>
        <p:spPr>
          <a:xfrm>
            <a:off x="707464" y="1448196"/>
            <a:ext cx="9922341" cy="5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/>
              <a:t>Vergütung A): Mindestvergütung</a:t>
            </a:r>
          </a:p>
        </p:txBody>
      </p:sp>
    </p:spTree>
    <p:extLst>
      <p:ext uri="{BB962C8B-B14F-4D97-AF65-F5344CB8AC3E}">
        <p14:creationId xmlns:p14="http://schemas.microsoft.com/office/powerpoint/2010/main" val="42789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E57C1-288A-17CE-52EC-845D6582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365125"/>
            <a:ext cx="10654553" cy="1325563"/>
          </a:xfrm>
        </p:spPr>
        <p:txBody>
          <a:bodyPr>
            <a:normAutofit/>
          </a:bodyPr>
          <a:lstStyle/>
          <a:p>
            <a:r>
              <a:rPr lang="de-CH" dirty="0">
                <a:latin typeface="+mn-lt"/>
              </a:rPr>
              <a:t>Informationen Mantelerlass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722F2-B663-0440-3025-B0676996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2000251"/>
            <a:ext cx="6210300" cy="3678654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Emanuel Hofer</a:t>
            </a:r>
          </a:p>
          <a:p>
            <a:r>
              <a:rPr lang="de-CH" dirty="0"/>
              <a:t>IBG Oberbüren</a:t>
            </a:r>
          </a:p>
          <a:p>
            <a:r>
              <a:rPr lang="de-CH" dirty="0"/>
              <a:t>Technischer Betriebsleiter Elektro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171299-D223-FD89-DD88-DE0021FE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6" y="2000250"/>
            <a:ext cx="3807891" cy="40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6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26905-E08A-F173-5114-FCD7F5E41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DC2C9E-E4B9-D8A7-69DC-13F8AC69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2" y="409538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6) Rückliefertarif ab 2026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E4F1DB-E6D5-3BAA-C419-D26340A1EB1F}"/>
              </a:ext>
            </a:extLst>
          </p:cNvPr>
          <p:cNvSpPr txBox="1"/>
          <p:nvPr/>
        </p:nvSpPr>
        <p:spPr>
          <a:xfrm>
            <a:off x="6977270" y="4237421"/>
            <a:ext cx="461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Quelle: https://www.bfe.admin.ch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EB6D08-139E-BFAF-70C5-A52CCAFB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6" y="2231845"/>
            <a:ext cx="5736784" cy="40654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2CC70B3-FC20-7C86-62F5-9876A93322BF}"/>
              </a:ext>
            </a:extLst>
          </p:cNvPr>
          <p:cNvSpPr txBox="1"/>
          <p:nvPr/>
        </p:nvSpPr>
        <p:spPr>
          <a:xfrm rot="20821139">
            <a:off x="661451" y="3561074"/>
            <a:ext cx="11143843" cy="830997"/>
          </a:xfrm>
          <a:prstGeom prst="rect">
            <a:avLst/>
          </a:prstGeom>
          <a:solidFill>
            <a:srgbClr val="FFF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/>
              <a:t>Auszahlung PV Guthaben kann erst nach Kommunikation des BFE- Referenzmarktpreises erfolgen =&gt; Quartalsweise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453C70-900A-54F4-8E11-47675B36A4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67C92CB-A312-5B0A-6F49-49DF0E14B698}"/>
              </a:ext>
            </a:extLst>
          </p:cNvPr>
          <p:cNvSpPr txBox="1">
            <a:spLocks/>
          </p:cNvSpPr>
          <p:nvPr/>
        </p:nvSpPr>
        <p:spPr>
          <a:xfrm>
            <a:off x="707464" y="1448196"/>
            <a:ext cx="9922341" cy="5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/>
              <a:t>Vergütung B): Referenzmarktpreis</a:t>
            </a:r>
          </a:p>
        </p:txBody>
      </p:sp>
    </p:spTree>
    <p:extLst>
      <p:ext uri="{BB962C8B-B14F-4D97-AF65-F5344CB8AC3E}">
        <p14:creationId xmlns:p14="http://schemas.microsoft.com/office/powerpoint/2010/main" val="10155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6CD8-3F4D-C0DC-68D7-01711482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42" y="409539"/>
            <a:ext cx="993229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latin typeface="+mn-lt"/>
              </a:rPr>
              <a:t>7) Reglement und Gebührentarif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4B92C-6BFD-D1CF-C1CB-B77C41ECC3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6824" y="1613647"/>
            <a:ext cx="8059270" cy="3965852"/>
          </a:xfrm>
        </p:spPr>
        <p:txBody>
          <a:bodyPr>
            <a:normAutofit/>
          </a:bodyPr>
          <a:lstStyle/>
          <a:p>
            <a:r>
              <a:rPr lang="de-CH" sz="2800" dirty="0"/>
              <a:t>Reglement Elektrizität aus dem Jahr 2006 wurde per 1.1.2026 erneuert: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E6AD21-FE8D-D282-F935-D7272489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4364">
            <a:off x="6169366" y="2287050"/>
            <a:ext cx="2491777" cy="3662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35BC39-20ED-B0CE-8C60-A589D1FB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2771">
            <a:off x="3732557" y="2383285"/>
            <a:ext cx="2499493" cy="37206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5221CAE-A50E-DE13-D716-C6370244D54B}"/>
              </a:ext>
            </a:extLst>
          </p:cNvPr>
          <p:cNvSpPr txBox="1">
            <a:spLocks/>
          </p:cNvSpPr>
          <p:nvPr/>
        </p:nvSpPr>
        <p:spPr>
          <a:xfrm>
            <a:off x="896471" y="2924222"/>
            <a:ext cx="2707341" cy="50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/>
              <a:t>b) Gebührentarif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F56C1C0-702A-2908-7175-3CCB94052BD9}"/>
              </a:ext>
            </a:extLst>
          </p:cNvPr>
          <p:cNvSpPr txBox="1">
            <a:spLocks/>
          </p:cNvSpPr>
          <p:nvPr/>
        </p:nvSpPr>
        <p:spPr>
          <a:xfrm>
            <a:off x="896471" y="2484950"/>
            <a:ext cx="2707341" cy="50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/>
              <a:t>a) Reglement</a:t>
            </a:r>
          </a:p>
        </p:txBody>
      </p:sp>
    </p:spTree>
    <p:extLst>
      <p:ext uri="{BB962C8B-B14F-4D97-AF65-F5344CB8AC3E}">
        <p14:creationId xmlns:p14="http://schemas.microsoft.com/office/powerpoint/2010/main" val="33971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964268-8A94-1209-506D-E976D3A0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16424" y="1470212"/>
            <a:ext cx="12147381" cy="473620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E3D1DCD-623E-4AF3-A066-E649A9FCAF0A}"/>
              </a:ext>
            </a:extLst>
          </p:cNvPr>
          <p:cNvSpPr txBox="1"/>
          <p:nvPr/>
        </p:nvSpPr>
        <p:spPr>
          <a:xfrm>
            <a:off x="645821" y="6238104"/>
            <a:ext cx="1935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ads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34820F-A84F-56DC-FFC8-722DC213488B}"/>
              </a:ext>
            </a:extLst>
          </p:cNvPr>
          <p:cNvSpPr txBox="1">
            <a:spLocks/>
          </p:cNvSpPr>
          <p:nvPr/>
        </p:nvSpPr>
        <p:spPr>
          <a:xfrm>
            <a:off x="687842" y="651587"/>
            <a:ext cx="9932298" cy="120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latin typeface="+mn-lt"/>
              </a:rPr>
              <a:t>8) Varia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DC86C-3C04-4A25-9F76-090B8F34CAD9}"/>
              </a:ext>
            </a:extLst>
          </p:cNvPr>
          <p:cNvSpPr txBox="1">
            <a:spLocks/>
          </p:cNvSpPr>
          <p:nvPr/>
        </p:nvSpPr>
        <p:spPr>
          <a:xfrm>
            <a:off x="404176" y="3285565"/>
            <a:ext cx="11371875" cy="2610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4000" dirty="0"/>
              <a:t>Fragen?</a:t>
            </a:r>
          </a:p>
          <a:p>
            <a:endParaRPr lang="de-CH" sz="3200" dirty="0"/>
          </a:p>
          <a:p>
            <a:r>
              <a:rPr lang="de-CH" sz="3200" dirty="0"/>
              <a:t>Die Präsentation wird im Anschluss auf die Homepage der DKS gestellt.</a:t>
            </a:r>
          </a:p>
        </p:txBody>
      </p:sp>
    </p:spTree>
    <p:extLst>
      <p:ext uri="{BB962C8B-B14F-4D97-AF65-F5344CB8AC3E}">
        <p14:creationId xmlns:p14="http://schemas.microsoft.com/office/powerpoint/2010/main" val="3289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05AC5-06C1-8B96-22A4-5A05D4E7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365125"/>
            <a:ext cx="10672482" cy="1325563"/>
          </a:xfrm>
        </p:spPr>
        <p:txBody>
          <a:bodyPr>
            <a:normAutofit/>
          </a:bodyPr>
          <a:lstStyle/>
          <a:p>
            <a:r>
              <a:rPr lang="de-CH" dirty="0">
                <a:latin typeface="+mn-lt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262511-1E20-0E20-EED3-82FA36B6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Tarifstruktur Strompreise</a:t>
            </a: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Tarifstruktur Netznutzung</a:t>
            </a:r>
            <a:endParaRPr lang="de-DE" sz="1200" dirty="0">
              <a:latin typeface="Deva Ideal Book" panose="020B0503040000020003" pitchFamily="34" charset="0"/>
            </a:endParaRP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Ladeinfrastrukturen</a:t>
            </a:r>
          </a:p>
          <a:p>
            <a:pPr marL="571500" indent="-571500">
              <a:buFont typeface="+mj-lt"/>
              <a:buAutoNum type="arabicParenR"/>
            </a:pPr>
            <a:r>
              <a:rPr lang="de-DE" dirty="0" err="1">
                <a:latin typeface="Deva Ideal Book" panose="020B0503040000020003" pitchFamily="34" charset="0"/>
              </a:rPr>
              <a:t>vZEV</a:t>
            </a:r>
            <a:r>
              <a:rPr lang="de-DE" dirty="0">
                <a:latin typeface="Deva Ideal Book" panose="020B0503040000020003" pitchFamily="34" charset="0"/>
              </a:rPr>
              <a:t> - </a:t>
            </a:r>
            <a:r>
              <a:rPr lang="de-DE" b="1" dirty="0">
                <a:latin typeface="Deva Ideal Book" panose="020B0503040000020003" pitchFamily="34" charset="0"/>
              </a:rPr>
              <a:t>v</a:t>
            </a:r>
            <a:r>
              <a:rPr lang="de-DE" dirty="0">
                <a:latin typeface="Deva Ideal Book" panose="020B0503040000020003" pitchFamily="34" charset="0"/>
              </a:rPr>
              <a:t>irtueller </a:t>
            </a:r>
            <a:r>
              <a:rPr lang="de-DE" b="1" dirty="0">
                <a:latin typeface="Deva Ideal Book" panose="020B0503040000020003" pitchFamily="34" charset="0"/>
              </a:rPr>
              <a:t>Z</a:t>
            </a:r>
            <a:r>
              <a:rPr lang="de-DE" dirty="0">
                <a:latin typeface="Deva Ideal Book" panose="020B0503040000020003" pitchFamily="34" charset="0"/>
              </a:rPr>
              <a:t>usammenschluss zum </a:t>
            </a:r>
            <a:r>
              <a:rPr lang="de-DE" b="1" dirty="0" err="1">
                <a:latin typeface="Deva Ideal Book" panose="020B0503040000020003" pitchFamily="34" charset="0"/>
              </a:rPr>
              <a:t>E</a:t>
            </a:r>
            <a:r>
              <a:rPr lang="de-DE" dirty="0" err="1">
                <a:latin typeface="Deva Ideal Book" panose="020B0503040000020003" pitchFamily="34" charset="0"/>
              </a:rPr>
              <a:t>igen</a:t>
            </a:r>
            <a:r>
              <a:rPr lang="de-DE" b="1" dirty="0" err="1">
                <a:latin typeface="Deva Ideal Book" panose="020B0503040000020003" pitchFamily="34" charset="0"/>
              </a:rPr>
              <a:t>V</a:t>
            </a:r>
            <a:r>
              <a:rPr lang="de-DE" dirty="0" err="1">
                <a:latin typeface="Deva Ideal Book" panose="020B0503040000020003" pitchFamily="34" charset="0"/>
              </a:rPr>
              <a:t>erbrauch</a:t>
            </a:r>
            <a:endParaRPr lang="de-DE" sz="1100" dirty="0">
              <a:latin typeface="Deva Ideal Book" panose="020B0503040000020003" pitchFamily="34" charset="0"/>
            </a:endParaRP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LEG - </a:t>
            </a:r>
            <a:r>
              <a:rPr lang="de-DE" b="1" dirty="0">
                <a:latin typeface="Deva Ideal Book" panose="020B0503040000020003" pitchFamily="34" charset="0"/>
              </a:rPr>
              <a:t>L</a:t>
            </a:r>
            <a:r>
              <a:rPr lang="de-DE" dirty="0">
                <a:latin typeface="Deva Ideal Book" panose="020B0503040000020003" pitchFamily="34" charset="0"/>
              </a:rPr>
              <a:t>okale </a:t>
            </a:r>
            <a:r>
              <a:rPr lang="de-DE" b="1" dirty="0" err="1">
                <a:latin typeface="Deva Ideal Book" panose="020B0503040000020003" pitchFamily="34" charset="0"/>
              </a:rPr>
              <a:t>E</a:t>
            </a:r>
            <a:r>
              <a:rPr lang="de-DE" dirty="0" err="1">
                <a:latin typeface="Deva Ideal Book" panose="020B0503040000020003" pitchFamily="34" charset="0"/>
              </a:rPr>
              <a:t>nergie</a:t>
            </a:r>
            <a:r>
              <a:rPr lang="de-DE" b="1" dirty="0" err="1">
                <a:latin typeface="Deva Ideal Book" panose="020B0503040000020003" pitchFamily="34" charset="0"/>
              </a:rPr>
              <a:t>G</a:t>
            </a:r>
            <a:r>
              <a:rPr lang="de-DE" dirty="0" err="1">
                <a:latin typeface="Deva Ideal Book" panose="020B0503040000020003" pitchFamily="34" charset="0"/>
              </a:rPr>
              <a:t>emeinschaft</a:t>
            </a:r>
            <a:endParaRPr lang="de-DE" dirty="0">
              <a:latin typeface="Deva Ideal Book" panose="020B0503040000020003" pitchFamily="34" charset="0"/>
            </a:endParaRP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Rückliefertarife und deren Mindestansätze</a:t>
            </a: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Reglement und Gebührentarif</a:t>
            </a:r>
          </a:p>
          <a:p>
            <a:pPr marL="571500" indent="-571500">
              <a:buFont typeface="+mj-lt"/>
              <a:buAutoNum type="arabicParenR"/>
            </a:pPr>
            <a:r>
              <a:rPr lang="de-DE" dirty="0">
                <a:latin typeface="Deva Ideal Book" panose="020B0503040000020003" pitchFamily="34" charset="0"/>
              </a:rPr>
              <a:t>Varia</a:t>
            </a:r>
            <a:endParaRPr lang="de-DE" sz="5400" dirty="0">
              <a:latin typeface="Deva Ideal Book" panose="020B0503040000020003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960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BA0946C6-C173-B334-C68C-97E2D0A8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436433"/>
            <a:ext cx="9929858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1) Tarifstruktur Strompreise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60424-AC07-3A18-CDAB-B3BC260A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708"/>
          <a:stretch>
            <a:fillRect/>
          </a:stretch>
        </p:blipFill>
        <p:spPr>
          <a:xfrm>
            <a:off x="779929" y="1819836"/>
            <a:ext cx="8052645" cy="350585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DCA81D1-A980-3C94-1434-45BFAD3F2484}"/>
              </a:ext>
            </a:extLst>
          </p:cNvPr>
          <p:cNvSpPr txBox="1"/>
          <p:nvPr/>
        </p:nvSpPr>
        <p:spPr>
          <a:xfrm>
            <a:off x="7893426" y="3354220"/>
            <a:ext cx="3776869" cy="954107"/>
          </a:xfrm>
          <a:prstGeom prst="rect">
            <a:avLst/>
          </a:prstGeom>
          <a:solidFill>
            <a:srgbClr val="FFF2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Eidg. Volksabstimmung</a:t>
            </a:r>
            <a:br>
              <a:rPr lang="de-CH" sz="2800" dirty="0"/>
            </a:br>
            <a:r>
              <a:rPr lang="de-CH" sz="2800" dirty="0"/>
              <a:t>9. Juni 2024</a:t>
            </a:r>
          </a:p>
        </p:txBody>
      </p:sp>
    </p:spTree>
    <p:extLst>
      <p:ext uri="{BB962C8B-B14F-4D97-AF65-F5344CB8AC3E}">
        <p14:creationId xmlns:p14="http://schemas.microsoft.com/office/powerpoint/2010/main" val="38140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542F-3A19-D8D0-CD8F-D96DF79C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8563E93-A9A7-DD45-6E5B-A1A7BF4B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435004"/>
            <a:ext cx="10055365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1) Tarifstruktur Strompreise bis 2025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3E5093-4FED-C2EC-0164-D9496112A660}"/>
              </a:ext>
            </a:extLst>
          </p:cNvPr>
          <p:cNvSpPr txBox="1"/>
          <p:nvPr/>
        </p:nvSpPr>
        <p:spPr>
          <a:xfrm>
            <a:off x="837811" y="1549468"/>
            <a:ext cx="2880320" cy="50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Netznutzung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F3AA0F-832C-1CAF-DF8C-9B50F1C9B862}"/>
              </a:ext>
            </a:extLst>
          </p:cNvPr>
          <p:cNvSpPr txBox="1"/>
          <p:nvPr/>
        </p:nvSpPr>
        <p:spPr>
          <a:xfrm>
            <a:off x="837811" y="3752408"/>
            <a:ext cx="2880320" cy="501652"/>
          </a:xfrm>
          <a:prstGeom prst="rect">
            <a:avLst/>
          </a:prstGeom>
          <a:solidFill>
            <a:srgbClr val="DDD9C3"/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Energiebezug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DBB031-8790-0411-368B-442CD5DE46F5}"/>
              </a:ext>
            </a:extLst>
          </p:cNvPr>
          <p:cNvSpPr txBox="1"/>
          <p:nvPr/>
        </p:nvSpPr>
        <p:spPr>
          <a:xfrm>
            <a:off x="837811" y="4608835"/>
            <a:ext cx="2880320" cy="501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öffentliche Abgaben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8FA1E0-C4B7-2727-7F4F-367FBE190A89}"/>
              </a:ext>
            </a:extLst>
          </p:cNvPr>
          <p:cNvSpPr txBox="1"/>
          <p:nvPr/>
        </p:nvSpPr>
        <p:spPr>
          <a:xfrm>
            <a:off x="1605897" y="2207544"/>
            <a:ext cx="5952661" cy="50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dirty="0">
                <a:cs typeface="Arial" pitchFamily="34" charset="0"/>
              </a:rPr>
              <a:t>Systemgebühr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35388C-9090-0030-18C9-E9A73D3351A8}"/>
              </a:ext>
            </a:extLst>
          </p:cNvPr>
          <p:cNvSpPr txBox="1"/>
          <p:nvPr/>
        </p:nvSpPr>
        <p:spPr>
          <a:xfrm>
            <a:off x="4304382" y="1549467"/>
            <a:ext cx="6528805" cy="522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Elektrizitätswerk / </a:t>
            </a:r>
            <a:r>
              <a:rPr lang="de-CH" sz="2133" i="1" dirty="0" err="1">
                <a:latin typeface="Century Gothic" panose="020B0502020202020204" pitchFamily="34" charset="0"/>
                <a:cs typeface="Arial" pitchFamily="34" charset="0"/>
              </a:rPr>
              <a:t>StromVG</a:t>
            </a:r>
            <a:endParaRPr lang="de-CH" sz="2133" i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12BF5DDF-7518-B399-EC47-ACC074FC831B}"/>
              </a:ext>
            </a:extLst>
          </p:cNvPr>
          <p:cNvCxnSpPr>
            <a:cxnSpLocks/>
          </p:cNvCxnSpPr>
          <p:nvPr/>
        </p:nvCxnSpPr>
        <p:spPr>
          <a:xfrm>
            <a:off x="1029833" y="2207544"/>
            <a:ext cx="0" cy="9445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3">
            <a:extLst>
              <a:ext uri="{FF2B5EF4-FFF2-40B4-BE49-F238E27FC236}">
                <a16:creationId xmlns:a16="http://schemas.microsoft.com/office/drawing/2014/main" id="{E5CEA7FE-906F-B421-782C-C649A9B6BAF1}"/>
              </a:ext>
            </a:extLst>
          </p:cNvPr>
          <p:cNvCxnSpPr>
            <a:cxnSpLocks/>
          </p:cNvCxnSpPr>
          <p:nvPr/>
        </p:nvCxnSpPr>
        <p:spPr>
          <a:xfrm>
            <a:off x="1029833" y="2484140"/>
            <a:ext cx="4800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 nach rechts 37">
            <a:extLst>
              <a:ext uri="{FF2B5EF4-FFF2-40B4-BE49-F238E27FC236}">
                <a16:creationId xmlns:a16="http://schemas.microsoft.com/office/drawing/2014/main" id="{67EBAF49-2A39-5D96-C2C1-007950A8080D}"/>
              </a:ext>
            </a:extLst>
          </p:cNvPr>
          <p:cNvSpPr/>
          <p:nvPr/>
        </p:nvSpPr>
        <p:spPr>
          <a:xfrm>
            <a:off x="3941175" y="1639049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6706DB-019C-A5AC-0704-1ACF02BB542D}"/>
              </a:ext>
            </a:extLst>
          </p:cNvPr>
          <p:cNvSpPr txBox="1"/>
          <p:nvPr/>
        </p:nvSpPr>
        <p:spPr>
          <a:xfrm>
            <a:off x="4531406" y="3792654"/>
            <a:ext cx="7008859" cy="522106"/>
          </a:xfrm>
          <a:prstGeom prst="rect">
            <a:avLst/>
          </a:prstGeom>
          <a:noFill/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Markt / PV-Rückvergütungen</a:t>
            </a:r>
          </a:p>
        </p:txBody>
      </p:sp>
      <p:sp>
        <p:nvSpPr>
          <p:cNvPr id="15" name="Pfeil nach rechts 39">
            <a:extLst>
              <a:ext uri="{FF2B5EF4-FFF2-40B4-BE49-F238E27FC236}">
                <a16:creationId xmlns:a16="http://schemas.microsoft.com/office/drawing/2014/main" id="{1C37F1B4-379F-40B7-D235-B91C92E6ADF0}"/>
              </a:ext>
            </a:extLst>
          </p:cNvPr>
          <p:cNvSpPr/>
          <p:nvPr/>
        </p:nvSpPr>
        <p:spPr>
          <a:xfrm>
            <a:off x="3925433" y="3827337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62F8AAD-8F4A-AADF-CABE-E0BE3CC70757}"/>
              </a:ext>
            </a:extLst>
          </p:cNvPr>
          <p:cNvSpPr txBox="1"/>
          <p:nvPr/>
        </p:nvSpPr>
        <p:spPr>
          <a:xfrm>
            <a:off x="4288639" y="4546682"/>
            <a:ext cx="6395621" cy="522106"/>
          </a:xfrm>
          <a:prstGeom prst="rect">
            <a:avLst/>
          </a:prstGeom>
          <a:noFill/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Netzzuschlag Bund / Swissgrid / Stromreserven </a:t>
            </a:r>
          </a:p>
        </p:txBody>
      </p:sp>
      <p:sp>
        <p:nvSpPr>
          <p:cNvPr id="17" name="Pfeil nach rechts 41">
            <a:extLst>
              <a:ext uri="{FF2B5EF4-FFF2-40B4-BE49-F238E27FC236}">
                <a16:creationId xmlns:a16="http://schemas.microsoft.com/office/drawing/2014/main" id="{9CE2DD77-51A7-6BE3-893B-7E9A7EF1E20F}"/>
              </a:ext>
            </a:extLst>
          </p:cNvPr>
          <p:cNvSpPr/>
          <p:nvPr/>
        </p:nvSpPr>
        <p:spPr>
          <a:xfrm>
            <a:off x="3925433" y="4667639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E91B71B-E9DB-FB53-CB02-56C2002451BA}"/>
              </a:ext>
            </a:extLst>
          </p:cNvPr>
          <p:cNvSpPr txBox="1"/>
          <p:nvPr/>
        </p:nvSpPr>
        <p:spPr>
          <a:xfrm>
            <a:off x="1605897" y="2890913"/>
            <a:ext cx="5952661" cy="50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dirty="0">
                <a:cs typeface="Arial" pitchFamily="34" charset="0"/>
              </a:rPr>
              <a:t>Arbeitspreis </a:t>
            </a:r>
            <a:r>
              <a:rPr lang="de-CH" sz="1600" dirty="0">
                <a:cs typeface="Arial" pitchFamily="34" charset="0"/>
              </a:rPr>
              <a:t>[kWh] (Hochtarif / Niedertarif)</a:t>
            </a:r>
          </a:p>
        </p:txBody>
      </p:sp>
      <p:cxnSp>
        <p:nvCxnSpPr>
          <p:cNvPr id="19" name="Gerade Verbindung 14">
            <a:extLst>
              <a:ext uri="{FF2B5EF4-FFF2-40B4-BE49-F238E27FC236}">
                <a16:creationId xmlns:a16="http://schemas.microsoft.com/office/drawing/2014/main" id="{9A6116C5-344D-E622-D8F8-962C90ECB54A}"/>
              </a:ext>
            </a:extLst>
          </p:cNvPr>
          <p:cNvCxnSpPr>
            <a:cxnSpLocks/>
          </p:cNvCxnSpPr>
          <p:nvPr/>
        </p:nvCxnSpPr>
        <p:spPr>
          <a:xfrm>
            <a:off x="1028877" y="3152120"/>
            <a:ext cx="4800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9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1999-6542-D610-0292-CABE1BF6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EB3F7-DC37-8C22-CAED-4E503AA4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374090"/>
            <a:ext cx="10654553" cy="1325563"/>
          </a:xfrm>
        </p:spPr>
        <p:txBody>
          <a:bodyPr/>
          <a:lstStyle/>
          <a:p>
            <a:r>
              <a:rPr lang="de-CH" dirty="0">
                <a:latin typeface="+mn-lt"/>
              </a:rPr>
              <a:t>1) Tarifstruktur Strompreise ab 2026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EC4DBC8-8242-C403-E6B7-212F2DD57A8B}"/>
              </a:ext>
            </a:extLst>
          </p:cNvPr>
          <p:cNvSpPr txBox="1"/>
          <p:nvPr/>
        </p:nvSpPr>
        <p:spPr>
          <a:xfrm>
            <a:off x="841412" y="1546848"/>
            <a:ext cx="2880320" cy="50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Netznutzung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002549-9EBB-9CD3-ABA3-5B6186F33721}"/>
              </a:ext>
            </a:extLst>
          </p:cNvPr>
          <p:cNvSpPr txBox="1"/>
          <p:nvPr/>
        </p:nvSpPr>
        <p:spPr>
          <a:xfrm>
            <a:off x="841412" y="4770512"/>
            <a:ext cx="2880320" cy="501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Energie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B300F8-865F-A587-38DD-F39063254608}"/>
              </a:ext>
            </a:extLst>
          </p:cNvPr>
          <p:cNvSpPr txBox="1"/>
          <p:nvPr/>
        </p:nvSpPr>
        <p:spPr>
          <a:xfrm>
            <a:off x="841412" y="5442586"/>
            <a:ext cx="2880320" cy="501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öffentliche Abgaben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D1D406-BE60-7BE4-D1CD-F6AC054F0D10}"/>
              </a:ext>
            </a:extLst>
          </p:cNvPr>
          <p:cNvSpPr txBox="1"/>
          <p:nvPr/>
        </p:nvSpPr>
        <p:spPr>
          <a:xfrm>
            <a:off x="1609498" y="2204924"/>
            <a:ext cx="5952661" cy="50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dirty="0">
                <a:cs typeface="Arial" pitchFamily="34" charset="0"/>
              </a:rPr>
              <a:t>Systemgebühr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DE4910-D829-83F6-0BA1-1305120CAADF}"/>
              </a:ext>
            </a:extLst>
          </p:cNvPr>
          <p:cNvSpPr txBox="1"/>
          <p:nvPr/>
        </p:nvSpPr>
        <p:spPr>
          <a:xfrm>
            <a:off x="1609498" y="3532567"/>
            <a:ext cx="5952661" cy="50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dirty="0">
                <a:cs typeface="Arial" pitchFamily="34" charset="0"/>
              </a:rPr>
              <a:t>Leistungskomponente </a:t>
            </a:r>
            <a:r>
              <a:rPr lang="de-CH" sz="1600" dirty="0">
                <a:cs typeface="Arial" pitchFamily="34" charset="0"/>
              </a:rPr>
              <a:t>[kW] (15min/Monat)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CAE811-7D94-F9E6-94F5-A4D4D0E90873}"/>
              </a:ext>
            </a:extLst>
          </p:cNvPr>
          <p:cNvSpPr txBox="1"/>
          <p:nvPr/>
        </p:nvSpPr>
        <p:spPr>
          <a:xfrm>
            <a:off x="4307983" y="1546847"/>
            <a:ext cx="6528805" cy="522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Elektrizitätswerk / </a:t>
            </a:r>
            <a:r>
              <a:rPr lang="de-CH" sz="2133" i="1" dirty="0" err="1">
                <a:latin typeface="Century Gothic" panose="020B0502020202020204" pitchFamily="34" charset="0"/>
                <a:cs typeface="Arial" pitchFamily="34" charset="0"/>
              </a:rPr>
              <a:t>StromVG</a:t>
            </a:r>
            <a:endParaRPr lang="de-CH" sz="2133" i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0" name="Gerade Verbindung 12">
            <a:extLst>
              <a:ext uri="{FF2B5EF4-FFF2-40B4-BE49-F238E27FC236}">
                <a16:creationId xmlns:a16="http://schemas.microsoft.com/office/drawing/2014/main" id="{4B8A0B78-B35B-F8BC-3A86-77D6B07C2069}"/>
              </a:ext>
            </a:extLst>
          </p:cNvPr>
          <p:cNvCxnSpPr>
            <a:cxnSpLocks/>
          </p:cNvCxnSpPr>
          <p:nvPr/>
        </p:nvCxnSpPr>
        <p:spPr>
          <a:xfrm>
            <a:off x="1033434" y="2204924"/>
            <a:ext cx="0" cy="19075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6DCF09E4-3E05-60DD-5DCE-A18A5E15EE9B}"/>
              </a:ext>
            </a:extLst>
          </p:cNvPr>
          <p:cNvCxnSpPr/>
          <p:nvPr/>
        </p:nvCxnSpPr>
        <p:spPr>
          <a:xfrm>
            <a:off x="1033434" y="2481520"/>
            <a:ext cx="4800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 nach rechts 37">
            <a:extLst>
              <a:ext uri="{FF2B5EF4-FFF2-40B4-BE49-F238E27FC236}">
                <a16:creationId xmlns:a16="http://schemas.microsoft.com/office/drawing/2014/main" id="{900B21FD-8344-5FBB-18D7-F4AF9032FE9F}"/>
              </a:ext>
            </a:extLst>
          </p:cNvPr>
          <p:cNvSpPr/>
          <p:nvPr/>
        </p:nvSpPr>
        <p:spPr>
          <a:xfrm>
            <a:off x="3944776" y="1636429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A88F52-C86F-0C9E-76FE-1B7E2436AF23}"/>
              </a:ext>
            </a:extLst>
          </p:cNvPr>
          <p:cNvSpPr txBox="1"/>
          <p:nvPr/>
        </p:nvSpPr>
        <p:spPr>
          <a:xfrm>
            <a:off x="4292240" y="4782947"/>
            <a:ext cx="7008859" cy="522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Markt / PV-Rückvergütungen</a:t>
            </a:r>
          </a:p>
        </p:txBody>
      </p:sp>
      <p:sp>
        <p:nvSpPr>
          <p:cNvPr id="14" name="Pfeil nach rechts 39">
            <a:extLst>
              <a:ext uri="{FF2B5EF4-FFF2-40B4-BE49-F238E27FC236}">
                <a16:creationId xmlns:a16="http://schemas.microsoft.com/office/drawing/2014/main" id="{74DDA62E-0A9C-FD42-6444-CFDAFE0B1E0A}"/>
              </a:ext>
            </a:extLst>
          </p:cNvPr>
          <p:cNvSpPr/>
          <p:nvPr/>
        </p:nvSpPr>
        <p:spPr>
          <a:xfrm>
            <a:off x="3944776" y="4860094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981BCB-F32D-4D88-094C-53AD3F192724}"/>
              </a:ext>
            </a:extLst>
          </p:cNvPr>
          <p:cNvSpPr txBox="1"/>
          <p:nvPr/>
        </p:nvSpPr>
        <p:spPr>
          <a:xfrm>
            <a:off x="4292240" y="5439997"/>
            <a:ext cx="6544548" cy="522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Netzzuschlag Bund / Swissgrid / Stromreserven </a:t>
            </a:r>
          </a:p>
        </p:txBody>
      </p:sp>
      <p:sp>
        <p:nvSpPr>
          <p:cNvPr id="16" name="Pfeil nach rechts 41">
            <a:extLst>
              <a:ext uri="{FF2B5EF4-FFF2-40B4-BE49-F238E27FC236}">
                <a16:creationId xmlns:a16="http://schemas.microsoft.com/office/drawing/2014/main" id="{BE58E721-6C47-C642-4D2E-80EB537ACD34}"/>
              </a:ext>
            </a:extLst>
          </p:cNvPr>
          <p:cNvSpPr/>
          <p:nvPr/>
        </p:nvSpPr>
        <p:spPr>
          <a:xfrm>
            <a:off x="3929034" y="5529579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B0A9C99-21C8-940F-B779-F6DBEDDEA31D}"/>
              </a:ext>
            </a:extLst>
          </p:cNvPr>
          <p:cNvSpPr txBox="1"/>
          <p:nvPr/>
        </p:nvSpPr>
        <p:spPr>
          <a:xfrm>
            <a:off x="1609498" y="2876505"/>
            <a:ext cx="5952661" cy="501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dirty="0">
                <a:cs typeface="Arial" pitchFamily="34" charset="0"/>
              </a:rPr>
              <a:t>Arbeitspreis </a:t>
            </a:r>
            <a:r>
              <a:rPr lang="de-CH" sz="1600" dirty="0">
                <a:cs typeface="Arial" pitchFamily="34" charset="0"/>
              </a:rPr>
              <a:t>[kWh] (Hochtarif / Niedertarif)</a:t>
            </a:r>
          </a:p>
        </p:txBody>
      </p: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443DAB01-82E1-B912-B89D-DB23678E1834}"/>
              </a:ext>
            </a:extLst>
          </p:cNvPr>
          <p:cNvCxnSpPr/>
          <p:nvPr/>
        </p:nvCxnSpPr>
        <p:spPr>
          <a:xfrm>
            <a:off x="1032478" y="3732030"/>
            <a:ext cx="4800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DAA7D9E-D17E-2972-C3BD-09F8796EC92D}"/>
              </a:ext>
            </a:extLst>
          </p:cNvPr>
          <p:cNvSpPr txBox="1"/>
          <p:nvPr/>
        </p:nvSpPr>
        <p:spPr>
          <a:xfrm>
            <a:off x="841413" y="4169347"/>
            <a:ext cx="2880320" cy="501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000" b="1" dirty="0">
                <a:cs typeface="Arial" pitchFamily="34" charset="0"/>
              </a:rPr>
              <a:t>Messkosten</a:t>
            </a:r>
            <a:endParaRPr lang="de-CH" sz="1600" b="1" dirty="0">
              <a:cs typeface="Arial" pitchFamily="34" charset="0"/>
            </a:endParaRPr>
          </a:p>
        </p:txBody>
      </p:sp>
      <p:cxnSp>
        <p:nvCxnSpPr>
          <p:cNvPr id="20" name="Gerade Verbindung 14">
            <a:extLst>
              <a:ext uri="{FF2B5EF4-FFF2-40B4-BE49-F238E27FC236}">
                <a16:creationId xmlns:a16="http://schemas.microsoft.com/office/drawing/2014/main" id="{2581F324-3338-6EF6-B194-B9A61C14B703}"/>
              </a:ext>
            </a:extLst>
          </p:cNvPr>
          <p:cNvCxnSpPr/>
          <p:nvPr/>
        </p:nvCxnSpPr>
        <p:spPr>
          <a:xfrm>
            <a:off x="1032478" y="3106709"/>
            <a:ext cx="48005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94AE5B8-3025-BD0E-2198-EA336C7728F6}"/>
              </a:ext>
            </a:extLst>
          </p:cNvPr>
          <p:cNvSpPr txBox="1"/>
          <p:nvPr/>
        </p:nvSpPr>
        <p:spPr>
          <a:xfrm>
            <a:off x="4276498" y="4170211"/>
            <a:ext cx="7008859" cy="522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92000" tIns="96000" rIns="96000" bIns="96000" rtlCol="0">
            <a:spAutoFit/>
          </a:bodyPr>
          <a:lstStyle/>
          <a:p>
            <a:r>
              <a:rPr lang="de-CH" sz="2133" i="1" dirty="0">
                <a:latin typeface="Century Gothic" panose="020B0502020202020204" pitchFamily="34" charset="0"/>
                <a:cs typeface="Arial" pitchFamily="34" charset="0"/>
              </a:rPr>
              <a:t>Ausweisung auf Kundenrechnung</a:t>
            </a:r>
          </a:p>
        </p:txBody>
      </p:sp>
      <p:sp>
        <p:nvSpPr>
          <p:cNvPr id="22" name="Pfeil nach rechts 39">
            <a:extLst>
              <a:ext uri="{FF2B5EF4-FFF2-40B4-BE49-F238E27FC236}">
                <a16:creationId xmlns:a16="http://schemas.microsoft.com/office/drawing/2014/main" id="{CA76E0B7-F060-91FB-A9AC-3E71CF42850D}"/>
              </a:ext>
            </a:extLst>
          </p:cNvPr>
          <p:cNvSpPr/>
          <p:nvPr/>
        </p:nvSpPr>
        <p:spPr>
          <a:xfrm>
            <a:off x="3929034" y="4247358"/>
            <a:ext cx="384043" cy="38404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E0591A5-E329-CEEF-00AB-5408888489D6}"/>
              </a:ext>
            </a:extLst>
          </p:cNvPr>
          <p:cNvSpPr/>
          <p:nvPr/>
        </p:nvSpPr>
        <p:spPr>
          <a:xfrm>
            <a:off x="511570" y="3378157"/>
            <a:ext cx="11100205" cy="1421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0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0B77A-3EE7-449E-A737-565A799E53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282" y="2264431"/>
            <a:ext cx="9752776" cy="3446088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8600" dirty="0"/>
              <a:t>Deckt die Kosten für den Betrieb, Instandhaltung und Erneuerung der elektrischen Anlagen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8600" dirty="0"/>
              <a:t>Durch den Zubau von PV- Eigenverbrauchsanlagen sinkt der Netzabsatz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8600" dirty="0"/>
              <a:t>In Folge des sinkenden Absatzes erhöht sich der Ansatz, da die jährlichen Betriebskosten in etwa gleich bleiben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8600" dirty="0"/>
              <a:t>Verbraucher mit hohen Leistungsspitzen binden Leistungsreserven und führen so zu Netzausbauten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C7E7665-51CB-62A9-1443-31389A53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365125"/>
            <a:ext cx="10627658" cy="1325563"/>
          </a:xfrm>
        </p:spPr>
        <p:txBody>
          <a:bodyPr>
            <a:normAutofit/>
          </a:bodyPr>
          <a:lstStyle/>
          <a:p>
            <a:r>
              <a:rPr lang="de-CH" sz="4400" b="0" dirty="0">
                <a:latin typeface="+mn-lt"/>
              </a:rPr>
              <a:t>2) Tarifstruktur Netznutzung</a:t>
            </a:r>
          </a:p>
        </p:txBody>
      </p:sp>
    </p:spTree>
    <p:extLst>
      <p:ext uri="{BB962C8B-B14F-4D97-AF65-F5344CB8AC3E}">
        <p14:creationId xmlns:p14="http://schemas.microsoft.com/office/powerpoint/2010/main" val="36035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16AA-3407-9F5E-8F70-62EC67EA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664479-DC85-6D0C-27FA-FA9AA5004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796" y="2267389"/>
            <a:ext cx="10695992" cy="3974475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de-CH" sz="2800" dirty="0"/>
              <a:t>Grundlagen Elcom- Richtlinien</a:t>
            </a:r>
          </a:p>
          <a:p>
            <a:pPr marL="457200" indent="-457200">
              <a:buFontTx/>
              <a:buChar char="-"/>
            </a:pPr>
            <a:r>
              <a:rPr lang="de-CH" sz="2800" dirty="0"/>
              <a:t>Ausarbeitung von 2-3 Varianten</a:t>
            </a:r>
          </a:p>
          <a:p>
            <a:pPr marL="457200" indent="-457200">
              <a:buFontTx/>
              <a:buChar char="-"/>
            </a:pPr>
            <a:r>
              <a:rPr lang="de-CH" sz="2800" b="1" dirty="0"/>
              <a:t>Variante 1; Status Quo </a:t>
            </a:r>
            <a:br>
              <a:rPr lang="de-CH" sz="2800" dirty="0"/>
            </a:br>
            <a:r>
              <a:rPr lang="de-CH" sz="2800" dirty="0"/>
              <a:t>Verteilung der Kosten auf alle (solidarisch)</a:t>
            </a:r>
          </a:p>
          <a:p>
            <a:pPr marL="457200" indent="-457200">
              <a:buFontTx/>
              <a:buChar char="-"/>
            </a:pPr>
            <a:r>
              <a:rPr lang="de-CH" sz="2800" b="1" dirty="0"/>
              <a:t>Variante 2; Einführung Leistungskomponente </a:t>
            </a:r>
            <a:br>
              <a:rPr lang="de-CH" sz="2800" dirty="0"/>
            </a:br>
            <a:r>
              <a:rPr lang="de-CH" sz="2800" dirty="0"/>
              <a:t>Senkung der Kosten um rund 2</a:t>
            </a:r>
            <a:r>
              <a:rPr lang="de-CH" sz="2800" dirty="0">
                <a:solidFill>
                  <a:srgbClr val="FF0000"/>
                </a:solidFill>
              </a:rPr>
              <a:t> </a:t>
            </a:r>
            <a:r>
              <a:rPr lang="de-CH" sz="2800" dirty="0"/>
              <a:t>Rp/kWh =&gt; Verursachergerechtere Abrechnung. Kunden mit einem homogenen Bezug profitieren, Kunden mit hohen Bezugsspitzen zahlen mehr. </a:t>
            </a:r>
            <a:br>
              <a:rPr lang="de-CH" sz="2800" dirty="0"/>
            </a:br>
            <a:r>
              <a:rPr lang="de-CH" sz="2800" dirty="0"/>
              <a:t>Die Bezugsspitzen sind gemittelte 15 Minuten Durchschnittswerte.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12AB57-E259-C9F9-B21F-74F10F08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6" y="616136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0" dirty="0">
                <a:latin typeface="+mn-lt"/>
              </a:rPr>
              <a:t>2) Tarifstruktur Netznutzung</a:t>
            </a:r>
            <a:br>
              <a:rPr lang="de-CH" sz="4400" b="0" dirty="0">
                <a:latin typeface="+mn-lt"/>
              </a:rPr>
            </a:br>
            <a:r>
              <a:rPr lang="de-CH" sz="3600" b="0" dirty="0" err="1">
                <a:latin typeface="+mn-lt"/>
              </a:rPr>
              <a:t>Enstehung</a:t>
            </a:r>
            <a:r>
              <a:rPr lang="de-CH" sz="3600" b="0" dirty="0">
                <a:latin typeface="+mn-lt"/>
              </a:rPr>
              <a:t> der Kostenrechnung</a:t>
            </a:r>
            <a:endParaRPr lang="de-CH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7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A352-03F6-A1E2-5A79-4146046A2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295E4-97B8-6227-708C-F64CFEA1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1" y="669517"/>
            <a:ext cx="11170025" cy="1204108"/>
          </a:xfrm>
        </p:spPr>
        <p:txBody>
          <a:bodyPr>
            <a:normAutofit/>
          </a:bodyPr>
          <a:lstStyle/>
          <a:p>
            <a:r>
              <a:rPr lang="de-CH" sz="4400" b="0" dirty="0">
                <a:solidFill>
                  <a:schemeClr val="tx1"/>
                </a:solidFill>
                <a:latin typeface="+mn-lt"/>
              </a:rPr>
              <a:t>2) Tarifstruktur Netznutzung</a:t>
            </a:r>
            <a:br>
              <a:rPr lang="de-CH" sz="3600" b="0" dirty="0">
                <a:solidFill>
                  <a:schemeClr val="tx1"/>
                </a:solidFill>
                <a:latin typeface="+mn-lt"/>
              </a:rPr>
            </a:br>
            <a:r>
              <a:rPr lang="de-CH" sz="3600" b="0" dirty="0">
                <a:solidFill>
                  <a:schemeClr val="tx1"/>
                </a:solidFill>
                <a:latin typeface="+mn-lt"/>
              </a:rPr>
              <a:t>Musterrechnung Jan/Feb. 2026 mit Leistung / Messtarif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68FC9C-EBE7-FC6E-817A-E57E3958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505" y="1964803"/>
            <a:ext cx="6718708" cy="4777252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475B3D0-3B14-44F5-8121-210A65AE64D9}"/>
              </a:ext>
            </a:extLst>
          </p:cNvPr>
          <p:cNvSpPr/>
          <p:nvPr/>
        </p:nvSpPr>
        <p:spPr>
          <a:xfrm>
            <a:off x="1576341" y="2695098"/>
            <a:ext cx="6922200" cy="4335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864417F-B69A-B835-1DEC-0B8D640D26CE}"/>
              </a:ext>
            </a:extLst>
          </p:cNvPr>
          <p:cNvSpPr/>
          <p:nvPr/>
        </p:nvSpPr>
        <p:spPr>
          <a:xfrm>
            <a:off x="1576341" y="3983032"/>
            <a:ext cx="6922200" cy="370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47F11D0-564E-39FF-0C14-F2500039B5B1}"/>
              </a:ext>
            </a:extLst>
          </p:cNvPr>
          <p:cNvSpPr/>
          <p:nvPr/>
        </p:nvSpPr>
        <p:spPr>
          <a:xfrm>
            <a:off x="1576341" y="5273528"/>
            <a:ext cx="6922200" cy="370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0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00"/>
      </a:accent1>
      <a:accent2>
        <a:srgbClr val="00518D"/>
      </a:accent2>
      <a:accent3>
        <a:srgbClr val="65C1E3"/>
      </a:accent3>
      <a:accent4>
        <a:srgbClr val="FFC000"/>
      </a:accent4>
      <a:accent5>
        <a:srgbClr val="00518D"/>
      </a:accent5>
      <a:accent6>
        <a:srgbClr val="65C1E3"/>
      </a:accent6>
      <a:hlink>
        <a:srgbClr val="000000"/>
      </a:hlink>
      <a:folHlink>
        <a:srgbClr val="0051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Breitbild</PresentationFormat>
  <Paragraphs>109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Century Gothic</vt:lpstr>
      <vt:lpstr>Deva Ideal Book</vt:lpstr>
      <vt:lpstr>Office</vt:lpstr>
      <vt:lpstr>     Dorfkorporation  Schwarzenbach Bürgerversammlung 2026  24. März 2026 / 19:30 Uhr</vt:lpstr>
      <vt:lpstr>Informationen Mantelerlass</vt:lpstr>
      <vt:lpstr>Agenda</vt:lpstr>
      <vt:lpstr>1) Tarifstruktur Strompreise</vt:lpstr>
      <vt:lpstr>1) Tarifstruktur Strompreise bis 2025</vt:lpstr>
      <vt:lpstr>1) Tarifstruktur Strompreise ab 2026</vt:lpstr>
      <vt:lpstr>2) Tarifstruktur Netznutzung</vt:lpstr>
      <vt:lpstr>2) Tarifstruktur Netznutzung Enstehung der Kostenrechnung</vt:lpstr>
      <vt:lpstr>2) Tarifstruktur Netznutzung Musterrechnung Jan/Feb. 2026 mit Leistung / Messtarif</vt:lpstr>
      <vt:lpstr>2) Tarifstruktur Netznutzung Erklärung Leistung</vt:lpstr>
      <vt:lpstr>3) Ladeinfrastrukturen</vt:lpstr>
      <vt:lpstr>PowerPoint-Präsentation</vt:lpstr>
      <vt:lpstr>PowerPoint-Präsentation</vt:lpstr>
      <vt:lpstr>4) vZEV - Voraussetzungen</vt:lpstr>
      <vt:lpstr>5) LEG - Voraussetzungen</vt:lpstr>
      <vt:lpstr>5) LEG - Voraussetzungen</vt:lpstr>
      <vt:lpstr>5) LEG - Voraussetzungen</vt:lpstr>
      <vt:lpstr>6) Rückliefertarif ab 2026</vt:lpstr>
      <vt:lpstr>6) Rückliefertarif ab 2026</vt:lpstr>
      <vt:lpstr>6) Rückliefertarif ab 2026</vt:lpstr>
      <vt:lpstr>7) Reglement und Gebührentarif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aus der Landwirtschaft</dc:title>
  <dc:creator>Martin Kaiser O365</dc:creator>
  <cp:lastModifiedBy>Roman Frick</cp:lastModifiedBy>
  <cp:revision>93</cp:revision>
  <cp:lastPrinted>2024-08-11T09:35:01Z</cp:lastPrinted>
  <dcterms:created xsi:type="dcterms:W3CDTF">2023-08-31T15:10:22Z</dcterms:created>
  <dcterms:modified xsi:type="dcterms:W3CDTF">2026-03-30T20:14:59Z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f21257-2e33-4e5c-8390-8d4362743dc1_Enabled">
    <vt:lpwstr>true</vt:lpwstr>
  </property>
  <property fmtid="{D5CDD505-2E9C-101B-9397-08002B2CF9AE}" pid="3" name="MSIP_Label_1df21257-2e33-4e5c-8390-8d4362743dc1_SetDate">
    <vt:lpwstr>2025-03-29T22:21:09Z</vt:lpwstr>
  </property>
  <property fmtid="{D5CDD505-2E9C-101B-9397-08002B2CF9AE}" pid="4" name="MSIP_Label_1df21257-2e33-4e5c-8390-8d4362743dc1_Method">
    <vt:lpwstr>Standard</vt:lpwstr>
  </property>
  <property fmtid="{D5CDD505-2E9C-101B-9397-08002B2CF9AE}" pid="5" name="MSIP_Label_1df21257-2e33-4e5c-8390-8d4362743dc1_Name">
    <vt:lpwstr>Intern</vt:lpwstr>
  </property>
  <property fmtid="{D5CDD505-2E9C-101B-9397-08002B2CF9AE}" pid="6" name="MSIP_Label_1df21257-2e33-4e5c-8390-8d4362743dc1_SiteId">
    <vt:lpwstr>49181cc3-a08b-493e-8606-9eebd7ae9f10</vt:lpwstr>
  </property>
  <property fmtid="{D5CDD505-2E9C-101B-9397-08002B2CF9AE}" pid="7" name="MSIP_Label_1df21257-2e33-4e5c-8390-8d4362743dc1_ActionId">
    <vt:lpwstr>7dbe2e5d-0271-493b-8720-34f610ad23e1</vt:lpwstr>
  </property>
  <property fmtid="{D5CDD505-2E9C-101B-9397-08002B2CF9AE}" pid="8" name="MSIP_Label_1df21257-2e33-4e5c-8390-8d4362743dc1_ContentBits">
    <vt:lpwstr>0</vt:lpwstr>
  </property>
  <property fmtid="{D5CDD505-2E9C-101B-9397-08002B2CF9AE}" pid="9" name="MSIP_Label_1df21257-2e33-4e5c-8390-8d4362743dc1_Tag">
    <vt:lpwstr>10, 3, 0, 1</vt:lpwstr>
  </property>
</Properties>
</file>